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31"/>
    </p:embeddedFont>
    <p:embeddedFont>
      <p:font typeface="DM Sans" panose="020F0502020204030204" pitchFamily="2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Mulish" panose="020B0604020202020204" charset="0"/>
      <p:regular r:id="rId40"/>
      <p:bold r:id="rId41"/>
      <p:italic r:id="rId42"/>
      <p:boldItalic r:id="rId43"/>
    </p:embeddedFont>
    <p:embeddedFont>
      <p:font typeface="Mulish Medium" panose="020B0604020202020204" charset="0"/>
      <p:regular r:id="rId44"/>
      <p:bold r:id="rId45"/>
      <p:italic r:id="rId46"/>
      <p:boldItalic r:id="rId47"/>
    </p:embeddedFont>
    <p:embeddedFont>
      <p:font typeface="PT Sans" panose="020F0502020204030204" pitchFamily="34" charset="0"/>
      <p:regular r:id="rId48"/>
      <p:bold r:id="rId49"/>
      <p:italic r:id="rId50"/>
      <p:boldItalic r:id="rId51"/>
    </p:embeddedFont>
    <p:embeddedFont>
      <p:font typeface="Quicksand" panose="020B0604020202020204" charset="0"/>
      <p:regular r:id="rId52"/>
      <p:bold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6CB4A4-2D21-403C-A0BC-0A2061FC09AF}">
  <a:tblStyle styleId="{BA6CB4A4-2D21-403C-A0BC-0A2061FC09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78dd83ddc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78dd83ddc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6aa3138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6aa3138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e78dd844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e78dd844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6aa3138e1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6aa3138e1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78dd844c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e78dd844c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6aa3138e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6aa3138e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e6aa3138e1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e6aa3138e1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6aa3138e1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e6aa3138e1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e6aa3138e1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e6aa3138e1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6aa3138e1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6aa3138e1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5edba98f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5edba98f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6aa3138e1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6aa3138e1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e6aa3138e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e6aa3138e1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6aa3138e1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e6aa3138e1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78dd844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78dd844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e6aa3138e1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e6aa3138e1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6aa3138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e6aa3138e1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6aa3138e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6aa3138e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e78dd83ddc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e78dd83ddc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6629f52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6629f520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6aa3138e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6aa3138e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3b8e37f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3b8e37f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671076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671076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5edba98f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e5edba98f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6629f52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6629f52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6aa3138e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6aa3138e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" name="Google Shape;89;p1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91" name="Google Shape;91;p1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4" hasCustomPrompt="1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5" hasCustomPrompt="1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6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7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8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9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0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1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7" name="Google Shape;117;p1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1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5" name="Google Shape;125;p1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" name="Google Shape;127;p1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8" name="Google Shape;128;p1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5" name="Google Shape;135;p1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7" name="Google Shape;137;p1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20000" y="1148563"/>
            <a:ext cx="3944700" cy="16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720000" y="2878638"/>
            <a:ext cx="39447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>
            <a:spLocks noGrp="1"/>
          </p:cNvSpPr>
          <p:nvPr>
            <p:ph type="pic" idx="2"/>
          </p:nvPr>
        </p:nvSpPr>
        <p:spPr>
          <a:xfrm>
            <a:off x="5149825" y="691038"/>
            <a:ext cx="3070800" cy="376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6" name="Google Shape;146;p1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1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6" name="Google Shape;156;p1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60" name="Google Shape;160;p1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1" name="Google Shape;171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75" name="Google Shape;175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6" name="Google Shape;186;p1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9" name="Google Shape;189;p1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90" name="Google Shape;190;p1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1" name="Google Shape;201;p2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3" name="Google Shape;203;p2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05" name="Google Shape;205;p2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1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2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3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4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5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6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7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8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" name="Google Shape;20;p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Google Shape;217;p2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8" name="Google Shape;218;p2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2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22" name="Google Shape;222;p2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2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3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4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5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6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8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9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3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14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15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" name="Google Shape;239;p2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2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43" name="Google Shape;243;p2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4" name="Google Shape;244;p22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5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 b="1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6" name="Google Shape;256;p2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" name="Google Shape;258;p23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Google Shape;266;p24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9" name="Google Shape;39;p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" name="Google Shape;41;p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2" name="Google Shape;52;p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54;p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6" name="Google Shape;56;p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1" name="Google Shape;61;p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" name="Google Shape;63;p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71" name="Google Shape;71;p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2" name="Google Shape;72;p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" name="Google Shape;74;p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ctrTitle"/>
          </p:nvPr>
        </p:nvSpPr>
        <p:spPr>
          <a:xfrm>
            <a:off x="1617750" y="387800"/>
            <a:ext cx="5925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Instituto Politécnico Nacional</a:t>
            </a:r>
            <a:endParaRPr sz="4000" b="1">
              <a:solidFill>
                <a:schemeClr val="dk2"/>
              </a:solidFill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425" y="273977"/>
            <a:ext cx="1210225" cy="11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85" y="273965"/>
            <a:ext cx="853400" cy="117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>
            <a:spLocks noGrp="1"/>
          </p:cNvSpPr>
          <p:nvPr>
            <p:ph type="ctrTitle"/>
          </p:nvPr>
        </p:nvSpPr>
        <p:spPr>
          <a:xfrm>
            <a:off x="1609200" y="970850"/>
            <a:ext cx="59256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Unidad Profesional Interdisciplinaria de Ingeniería Campus Zacatecas</a:t>
            </a:r>
            <a:endParaRPr sz="3700">
              <a:solidFill>
                <a:schemeClr val="dk2"/>
              </a:solidFill>
            </a:endParaRPr>
          </a:p>
        </p:txBody>
      </p:sp>
      <p:sp>
        <p:nvSpPr>
          <p:cNvPr id="283" name="Google Shape;283;p26"/>
          <p:cNvSpPr txBox="1">
            <a:spLocks noGrp="1"/>
          </p:cNvSpPr>
          <p:nvPr>
            <p:ph type="ctrTitle"/>
          </p:nvPr>
        </p:nvSpPr>
        <p:spPr>
          <a:xfrm>
            <a:off x="1617750" y="2538450"/>
            <a:ext cx="5925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ulish Medium"/>
                <a:ea typeface="Mulish Medium"/>
                <a:cs typeface="Mulish Medium"/>
                <a:sym typeface="Mulish Medium"/>
              </a:rPr>
              <a:t>HOYL (History Of Your Life)</a:t>
            </a:r>
            <a:endParaRPr sz="40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84" name="Google Shape;284;p26"/>
          <p:cNvSpPr txBox="1">
            <a:spLocks noGrp="1"/>
          </p:cNvSpPr>
          <p:nvPr>
            <p:ph type="ctrTitle"/>
          </p:nvPr>
        </p:nvSpPr>
        <p:spPr>
          <a:xfrm>
            <a:off x="374875" y="2900775"/>
            <a:ext cx="3936600" cy="19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Integrantes: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Héctor Isaac Román Vázquez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Jesús Eduardo Guijarro Saldaña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Omar Montoya Romero</a:t>
            </a:r>
            <a:endParaRPr sz="1800"/>
          </a:p>
        </p:txBody>
      </p:sp>
      <p:sp>
        <p:nvSpPr>
          <p:cNvPr id="285" name="Google Shape;285;p26"/>
          <p:cNvSpPr txBox="1">
            <a:spLocks noGrp="1"/>
          </p:cNvSpPr>
          <p:nvPr>
            <p:ph type="ctrTitle"/>
          </p:nvPr>
        </p:nvSpPr>
        <p:spPr>
          <a:xfrm>
            <a:off x="4876575" y="3203350"/>
            <a:ext cx="3936600" cy="17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Director:</a:t>
            </a:r>
            <a:endParaRPr sz="2000" b="1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M.I.S Julia Elena Hernández Ríos</a:t>
            </a:r>
            <a:endParaRPr sz="20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Asesor:</a:t>
            </a:r>
            <a:endParaRPr sz="2000" b="1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Ing. Efraín Arredondo Morales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26"/>
          <p:cNvSpPr txBox="1">
            <a:spLocks noGrp="1"/>
          </p:cNvSpPr>
          <p:nvPr>
            <p:ph type="ctrTitle"/>
          </p:nvPr>
        </p:nvSpPr>
        <p:spPr>
          <a:xfrm>
            <a:off x="869850" y="1777550"/>
            <a:ext cx="7387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Ingeniería en Sistemas Computacionales  -   Cómputo Móvil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minutas</a:t>
            </a:r>
            <a:endParaRPr/>
          </a:p>
        </p:txBody>
      </p:sp>
      <p:graphicFrame>
        <p:nvGraphicFramePr>
          <p:cNvPr id="479" name="Google Shape;479;p35"/>
          <p:cNvGraphicFramePr/>
          <p:nvPr/>
        </p:nvGraphicFramePr>
        <p:xfrm>
          <a:off x="1181500" y="1361225"/>
          <a:ext cx="6780975" cy="3202225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70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Fase de desarrollo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Director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Asesor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Cliente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Requerimientos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Análisis y diseño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Total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 reuniones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0" name="Google Shape;480;p35"/>
          <p:cNvSpPr txBox="1">
            <a:spLocks noGrp="1"/>
          </p:cNvSpPr>
          <p:nvPr>
            <p:ph type="ctrTitle" idx="4294967295"/>
          </p:nvPr>
        </p:nvSpPr>
        <p:spPr>
          <a:xfrm>
            <a:off x="7499675" y="44502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34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riesgos</a:t>
            </a:r>
            <a:endParaRPr/>
          </a:p>
        </p:txBody>
      </p:sp>
      <p:graphicFrame>
        <p:nvGraphicFramePr>
          <p:cNvPr id="486" name="Google Shape;486;p36"/>
          <p:cNvGraphicFramePr/>
          <p:nvPr/>
        </p:nvGraphicFramePr>
        <p:xfrm>
          <a:off x="720000" y="1304950"/>
          <a:ext cx="7704000" cy="2533600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42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riesgo 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Fecha de detonación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Fase afectada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Estrategia de mitigación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R-006. Retrasos en el  cronograma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08/04/2024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ulish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Diseño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Hacer un análisis de por qué nos retrasamos y tomar medidas para optimizarlo y realizar una versión siguiendo los cambios.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R-013.  Cambios en las especificaciones del cliente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08/04/2024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ulish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Diseño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457200" lvl="0" indent="-2921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ulish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Fase de requerimientos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Implementar un proceso de gestión de cambios para evaluar y controlar los cambios en las especificaciones del cliente. 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rgbClr val="980000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R-014.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Conflictos internos en el equipo.</a:t>
                      </a:r>
                      <a:endParaRPr sz="1000" b="1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29/04/2024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ulish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Diseño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Platica entre todo el equipo para reacomodar y hablar las dificultades para ajustar problemas y poder continuar con el proyecto.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7" name="Google Shape;487;p3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8" name="Google Shape;488;p36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34-36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9" name="Google Shape;489;p36"/>
          <p:cNvSpPr txBox="1">
            <a:spLocks noGrp="1"/>
          </p:cNvSpPr>
          <p:nvPr>
            <p:ph type="ctrTitle" idx="4294967295"/>
          </p:nvPr>
        </p:nvSpPr>
        <p:spPr>
          <a:xfrm>
            <a:off x="720000" y="4125750"/>
            <a:ext cx="20061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Total de riesgos   = 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0" name="Google Shape;490;p36"/>
          <p:cNvSpPr txBox="1">
            <a:spLocks noGrp="1"/>
          </p:cNvSpPr>
          <p:nvPr>
            <p:ph type="ctrTitle" idx="4294967295"/>
          </p:nvPr>
        </p:nvSpPr>
        <p:spPr>
          <a:xfrm>
            <a:off x="2596350" y="4125750"/>
            <a:ext cx="1701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16 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>
            <a:spLocks noGrp="1"/>
          </p:cNvSpPr>
          <p:nvPr>
            <p:ph type="title"/>
          </p:nvPr>
        </p:nvSpPr>
        <p:spPr>
          <a:xfrm>
            <a:off x="720000" y="70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de versiones</a:t>
            </a:r>
            <a:endParaRPr/>
          </a:p>
        </p:txBody>
      </p:sp>
      <p:graphicFrame>
        <p:nvGraphicFramePr>
          <p:cNvPr id="496" name="Google Shape;496;p37"/>
          <p:cNvGraphicFramePr/>
          <p:nvPr>
            <p:extLst>
              <p:ext uri="{D42A27DB-BD31-4B8C-83A1-F6EECF244321}">
                <p14:modId xmlns:p14="http://schemas.microsoft.com/office/powerpoint/2010/main" val="310780013"/>
              </p:ext>
            </p:extLst>
          </p:nvPr>
        </p:nvGraphicFramePr>
        <p:xfrm>
          <a:off x="720000" y="1922725"/>
          <a:ext cx="7902275" cy="1771600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0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Autor(es)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Fecha de modificación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Versión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Descripción del cambio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Revisó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Estado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OMR</a:t>
                      </a:r>
                      <a:b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JEGS</a:t>
                      </a:r>
                      <a:b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HIRV</a:t>
                      </a:r>
                      <a:endParaRPr sz="1000" dirty="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13/03/2024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1.0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Creación del Documento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JEHR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APROBADO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OMR</a:t>
                      </a:r>
                      <a:b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JEGS</a:t>
                      </a:r>
                      <a:b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HIRV</a:t>
                      </a:r>
                      <a:endParaRPr sz="1000" dirty="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03/04/2024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1.1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Reajuste en riesgos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JEHR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APROBADO</a:t>
                      </a:r>
                      <a:endParaRPr sz="1000" dirty="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7" name="Google Shape;497;p3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98" name="Google Shape;498;p37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34-36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</a:t>
            </a:r>
            <a:endParaRPr/>
          </a:p>
        </p:txBody>
      </p:sp>
      <p:graphicFrame>
        <p:nvGraphicFramePr>
          <p:cNvPr id="504" name="Google Shape;504;p38"/>
          <p:cNvGraphicFramePr/>
          <p:nvPr/>
        </p:nvGraphicFramePr>
        <p:xfrm>
          <a:off x="2934125" y="1441275"/>
          <a:ext cx="3275750" cy="3019775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6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de requerimiento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Nombre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RF-01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Registro de jugador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RF-02</a:t>
                      </a:r>
                      <a:endParaRPr i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Exploración</a:t>
                      </a:r>
                      <a:endParaRPr i="1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RF-03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Historia y misiones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RF-04</a:t>
                      </a:r>
                      <a:endParaRPr sz="1000" i="1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Interacción con personajes no jugadores (NPC)</a:t>
                      </a:r>
                      <a:endParaRPr sz="1000" i="1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RF-05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Guardar y cargar partida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RF-06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Exportar datos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5" name="Google Shape;505;p3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06" name="Google Shape;506;p38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72-75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 no funcionales</a:t>
            </a:r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ldNum" idx="12"/>
          </p:nvPr>
        </p:nvSpPr>
        <p:spPr>
          <a:xfrm>
            <a:off x="4423600" y="4484400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ctrTitle" idx="4294967295"/>
          </p:nvPr>
        </p:nvSpPr>
        <p:spPr>
          <a:xfrm>
            <a:off x="7334250" y="378575"/>
            <a:ext cx="14019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90 - 92 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14" name="Google Shape;5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400" y="1017725"/>
            <a:ext cx="2097099" cy="1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9" descr="💻 ¿Qué es y cómo aplicar la técnica poligonal Low Poly?"/>
          <p:cNvPicPr preferRelativeResize="0"/>
          <p:nvPr/>
        </p:nvPicPr>
        <p:blipFill rotWithShape="1">
          <a:blip r:embed="rId4">
            <a:alphaModFix/>
          </a:blip>
          <a:srcRect l="9120" r="9664"/>
          <a:stretch/>
        </p:blipFill>
        <p:spPr>
          <a:xfrm>
            <a:off x="3412075" y="2697675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l="11967" t="14582" r="6896" b="10634"/>
          <a:stretch/>
        </p:blipFill>
        <p:spPr>
          <a:xfrm>
            <a:off x="6212100" y="2600312"/>
            <a:ext cx="2598526" cy="2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4">
            <a:alphaModFix/>
          </a:blip>
          <a:srcRect l="9635" t="2887" r="13340" b="3681"/>
          <a:stretch/>
        </p:blipFill>
        <p:spPr>
          <a:xfrm>
            <a:off x="695325" y="2228925"/>
            <a:ext cx="2038351" cy="24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0"/>
          <p:cNvSpPr txBox="1">
            <a:spLocks noGrp="1"/>
          </p:cNvSpPr>
          <p:nvPr>
            <p:ph type="title"/>
          </p:nvPr>
        </p:nvSpPr>
        <p:spPr>
          <a:xfrm>
            <a:off x="2187075" y="557125"/>
            <a:ext cx="48651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Bocetos</a:t>
            </a: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149-166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525" name="Google Shape;525;p40"/>
          <p:cNvCxnSpPr>
            <a:stCxn id="526" idx="2"/>
            <a:endCxn id="527" idx="0"/>
          </p:cNvCxnSpPr>
          <p:nvPr/>
        </p:nvCxnSpPr>
        <p:spPr>
          <a:xfrm rot="-5400000" flipH="1">
            <a:off x="5017463" y="1165750"/>
            <a:ext cx="485700" cy="1376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21212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28" name="Google Shape;528;p40"/>
          <p:cNvCxnSpPr>
            <a:stCxn id="529" idx="0"/>
            <a:endCxn id="526" idx="2"/>
          </p:cNvCxnSpPr>
          <p:nvPr/>
        </p:nvCxnSpPr>
        <p:spPr>
          <a:xfrm rot="-5400000">
            <a:off x="3640813" y="1165957"/>
            <a:ext cx="485700" cy="13764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21212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6" name="Google Shape;526;p40"/>
          <p:cNvSpPr txBox="1"/>
          <p:nvPr/>
        </p:nvSpPr>
        <p:spPr>
          <a:xfrm>
            <a:off x="3973013" y="1336450"/>
            <a:ext cx="1197900" cy="27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39 Bocetos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2597413" y="2097007"/>
            <a:ext cx="1196100" cy="27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Armas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>
            <a:off x="5350480" y="2097007"/>
            <a:ext cx="1196100" cy="27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 Personajes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3973946" y="2097007"/>
            <a:ext cx="1196100" cy="27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 Objetos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1" name="Google Shape;531;p40"/>
          <p:cNvCxnSpPr>
            <a:stCxn id="530" idx="0"/>
            <a:endCxn id="526" idx="2"/>
          </p:cNvCxnSpPr>
          <p:nvPr/>
        </p:nvCxnSpPr>
        <p:spPr>
          <a:xfrm rot="-5400000">
            <a:off x="4329446" y="1853857"/>
            <a:ext cx="485700" cy="6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21212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32" name="Google Shape;5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738" y="2638457"/>
            <a:ext cx="1843121" cy="192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title"/>
          </p:nvPr>
        </p:nvSpPr>
        <p:spPr>
          <a:xfrm>
            <a:off x="2139450" y="547600"/>
            <a:ext cx="48651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539" name="Google Shape;539;p41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121-148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01" y="1156900"/>
            <a:ext cx="5944992" cy="336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46" name="Google Shape;5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38" y="1156900"/>
            <a:ext cx="7386524" cy="34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2139450" y="547600"/>
            <a:ext cx="48651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sp>
        <p:nvSpPr>
          <p:cNvPr id="548" name="Google Shape;548;p42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167-259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25" y="498362"/>
            <a:ext cx="5810601" cy="4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6018325" y="2010450"/>
            <a:ext cx="29631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actividades</a:t>
            </a:r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117-120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050" y="422713"/>
            <a:ext cx="5069199" cy="429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4"/>
          <p:cNvSpPr txBox="1">
            <a:spLocks noGrp="1"/>
          </p:cNvSpPr>
          <p:nvPr>
            <p:ph type="title"/>
          </p:nvPr>
        </p:nvSpPr>
        <p:spPr>
          <a:xfrm>
            <a:off x="3699800" y="604300"/>
            <a:ext cx="48651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clases</a:t>
            </a:r>
            <a:endParaRPr/>
          </a:p>
        </p:txBody>
      </p:sp>
      <p:sp>
        <p:nvSpPr>
          <p:cNvPr id="564" name="Google Shape;564;p44"/>
          <p:cNvSpPr txBox="1">
            <a:spLocks noGrp="1"/>
          </p:cNvSpPr>
          <p:nvPr>
            <p:ph type="ctrTitle" idx="4294967295"/>
          </p:nvPr>
        </p:nvSpPr>
        <p:spPr>
          <a:xfrm>
            <a:off x="7690175" y="378575"/>
            <a:ext cx="10464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110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subTitle" idx="4"/>
          </p:nvPr>
        </p:nvSpPr>
        <p:spPr>
          <a:xfrm>
            <a:off x="629500" y="1311100"/>
            <a:ext cx="3842700" cy="3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Un gran problema en la actualidad es la depresión, la cual es un trastorno de salud mental común. Que se caracteriza por una tristeza persistente y una falta de interés o placer en actividades que previamente eran gratificantes y placenteras.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2" name="Google Shape;292;p2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225" y="1307275"/>
            <a:ext cx="3235050" cy="32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455100" y="456675"/>
            <a:ext cx="82812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Definición del problema</a:t>
            </a:r>
            <a:endParaRPr sz="3000"/>
          </a:p>
        </p:txBody>
      </p:sp>
      <p:sp>
        <p:nvSpPr>
          <p:cNvPr id="295" name="Google Shape;295;p27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16-17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70" name="Google Shape;5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988" y="428625"/>
            <a:ext cx="4842026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>
            <a:spLocks noGrp="1"/>
          </p:cNvSpPr>
          <p:nvPr>
            <p:ph type="title"/>
          </p:nvPr>
        </p:nvSpPr>
        <p:spPr>
          <a:xfrm>
            <a:off x="434050" y="428625"/>
            <a:ext cx="33078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objetos</a:t>
            </a:r>
            <a:endParaRPr/>
          </a:p>
        </p:txBody>
      </p:sp>
      <p:sp>
        <p:nvSpPr>
          <p:cNvPr id="572" name="Google Shape;572;p45"/>
          <p:cNvSpPr txBox="1">
            <a:spLocks noGrp="1"/>
          </p:cNvSpPr>
          <p:nvPr>
            <p:ph type="ctrTitle" idx="4294967295"/>
          </p:nvPr>
        </p:nvSpPr>
        <p:spPr>
          <a:xfrm>
            <a:off x="7599950" y="378575"/>
            <a:ext cx="11364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111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78" name="Google Shape;578;p46"/>
          <p:cNvPicPr preferRelativeResize="0"/>
          <p:nvPr/>
        </p:nvPicPr>
        <p:blipFill rotWithShape="1">
          <a:blip r:embed="rId3">
            <a:alphaModFix/>
          </a:blip>
          <a:srcRect t="2196" b="2737"/>
          <a:stretch/>
        </p:blipFill>
        <p:spPr>
          <a:xfrm>
            <a:off x="1770650" y="1047025"/>
            <a:ext cx="5602699" cy="36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2139450" y="489625"/>
            <a:ext cx="48651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 local</a:t>
            </a:r>
            <a:endParaRPr/>
          </a:p>
        </p:txBody>
      </p:sp>
      <p:sp>
        <p:nvSpPr>
          <p:cNvPr id="580" name="Google Shape;580;p46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106-107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86" name="Google Shape;5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13" y="1652588"/>
            <a:ext cx="46005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7"/>
          <p:cNvSpPr txBox="1">
            <a:spLocks noGrp="1"/>
          </p:cNvSpPr>
          <p:nvPr>
            <p:ph type="title"/>
          </p:nvPr>
        </p:nvSpPr>
        <p:spPr>
          <a:xfrm>
            <a:off x="1589863" y="604775"/>
            <a:ext cx="59643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 en la nube</a:t>
            </a:r>
            <a:endParaRPr/>
          </a:p>
        </p:txBody>
      </p:sp>
      <p:sp>
        <p:nvSpPr>
          <p:cNvPr id="588" name="Google Shape;588;p47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106-107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589838" y="439625"/>
            <a:ext cx="59643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archivos</a:t>
            </a:r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96" name="Google Shape;596;p48"/>
          <p:cNvSpPr txBox="1"/>
          <p:nvPr/>
        </p:nvSpPr>
        <p:spPr>
          <a:xfrm>
            <a:off x="1973025" y="2273738"/>
            <a:ext cx="1739400" cy="76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Manejo de archivos</a:t>
            </a:r>
            <a:endParaRPr sz="20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7" name="Google Shape;597;p48"/>
          <p:cNvSpPr txBox="1"/>
          <p:nvPr/>
        </p:nvSpPr>
        <p:spPr>
          <a:xfrm>
            <a:off x="4167073" y="3230213"/>
            <a:ext cx="2143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Playerprefs</a:t>
            </a:r>
            <a:endParaRPr sz="20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8" name="Google Shape;598;p48"/>
          <p:cNvSpPr txBox="1"/>
          <p:nvPr/>
        </p:nvSpPr>
        <p:spPr>
          <a:xfrm>
            <a:off x="4167075" y="1351788"/>
            <a:ext cx="31488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Exportación de datos de partidas terminadas</a:t>
            </a:r>
            <a:endParaRPr sz="20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4246675" y="3652913"/>
            <a:ext cx="26295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Daño, salud, tamaño, etc.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Configuraciones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600" name="Google Shape;600;p48"/>
          <p:cNvCxnSpPr>
            <a:stCxn id="598" idx="1"/>
            <a:endCxn id="596" idx="3"/>
          </p:cNvCxnSpPr>
          <p:nvPr/>
        </p:nvCxnSpPr>
        <p:spPr>
          <a:xfrm flipH="1">
            <a:off x="3712275" y="1624338"/>
            <a:ext cx="454800" cy="10323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01" name="Google Shape;601;p48"/>
          <p:cNvCxnSpPr>
            <a:stCxn id="596" idx="3"/>
            <a:endCxn id="597" idx="1"/>
          </p:cNvCxnSpPr>
          <p:nvPr/>
        </p:nvCxnSpPr>
        <p:spPr>
          <a:xfrm>
            <a:off x="3712425" y="2656538"/>
            <a:ext cx="454500" cy="785100"/>
          </a:xfrm>
          <a:prstGeom prst="bentConnector3">
            <a:avLst>
              <a:gd name="adj1" fmla="val 5001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02" name="Google Shape;602;p48"/>
          <p:cNvSpPr txBox="1"/>
          <p:nvPr/>
        </p:nvSpPr>
        <p:spPr>
          <a:xfrm>
            <a:off x="4246675" y="2140063"/>
            <a:ext cx="26295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Archivos PDF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Archivos Excel (csv)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08" name="Google Shape;608;p49"/>
          <p:cNvSpPr txBox="1">
            <a:spLocks noGrp="1"/>
          </p:cNvSpPr>
          <p:nvPr>
            <p:ph type="title"/>
          </p:nvPr>
        </p:nvSpPr>
        <p:spPr>
          <a:xfrm>
            <a:off x="1589863" y="604775"/>
            <a:ext cx="59643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pic>
        <p:nvPicPr>
          <p:cNvPr id="609" name="Google Shape;6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00" y="1376975"/>
            <a:ext cx="6622061" cy="30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9"/>
          <p:cNvSpPr txBox="1">
            <a:spLocks noGrp="1"/>
          </p:cNvSpPr>
          <p:nvPr>
            <p:ph type="ctrTitle" idx="4294967295"/>
          </p:nvPr>
        </p:nvSpPr>
        <p:spPr>
          <a:xfrm>
            <a:off x="7369350" y="378575"/>
            <a:ext cx="13668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41-43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16" name="Google Shape;6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25" y="1174161"/>
            <a:ext cx="6776349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0"/>
          <p:cNvSpPr txBox="1">
            <a:spLocks noGrp="1"/>
          </p:cNvSpPr>
          <p:nvPr>
            <p:ph type="title"/>
          </p:nvPr>
        </p:nvSpPr>
        <p:spPr>
          <a:xfrm>
            <a:off x="1589838" y="382900"/>
            <a:ext cx="59643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618" name="Google Shape;618;p50"/>
          <p:cNvSpPr txBox="1">
            <a:spLocks noGrp="1"/>
          </p:cNvSpPr>
          <p:nvPr>
            <p:ph type="ctrTitle" idx="4294967295"/>
          </p:nvPr>
        </p:nvSpPr>
        <p:spPr>
          <a:xfrm>
            <a:off x="7239000" y="378575"/>
            <a:ext cx="14973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260-266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trazabilidad</a:t>
            </a:r>
            <a:endParaRPr/>
          </a:p>
        </p:txBody>
      </p:sp>
      <p:graphicFrame>
        <p:nvGraphicFramePr>
          <p:cNvPr id="624" name="Google Shape;624;p51"/>
          <p:cNvGraphicFramePr/>
          <p:nvPr/>
        </p:nvGraphicFramePr>
        <p:xfrm>
          <a:off x="720013" y="1647788"/>
          <a:ext cx="7703975" cy="1847920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78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Objetivo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Requerimientos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Diagramas de diseño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Componente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Caso de uso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Pruebas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Intentos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Resultados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Poder enviar la información precisa de las respuestas obtenidas en el videojuego. </a:t>
                      </a:r>
                      <a:endParaRPr sz="85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[RF-01]:  Registro de jugador. 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[RF-05]:.Guardar y cargar partida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Diagrama de actividades 1: Registrar Usuario. 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Diagrama de actividades 2: Guardar y Cargar partida. 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Diagrama de actividades 3: Exportar información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Base de datos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Registrar Usuario.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Guardar y Cargar Partida. 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l" rtl="0"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Exportar información.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[PSU-001]: Registro de usuario.    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5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              [PSU-003]:  Guardar y cargar partida.</a:t>
                      </a:r>
                      <a:endParaRPr sz="85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0</a:t>
                      </a:r>
                      <a:endParaRPr sz="85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PENDIENTE</a:t>
                      </a:r>
                      <a:endParaRPr sz="85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5" name="Google Shape;625;p5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ctrTitle" idx="4294967295"/>
          </p:nvPr>
        </p:nvSpPr>
        <p:spPr>
          <a:xfrm>
            <a:off x="7690175" y="378575"/>
            <a:ext cx="10461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44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32" name="Google Shape;63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 Trabajo Terminal 2</a:t>
            </a:r>
            <a:endParaRPr/>
          </a:p>
        </p:txBody>
      </p:sp>
      <p:graphicFrame>
        <p:nvGraphicFramePr>
          <p:cNvPr id="633" name="Google Shape;633;p52"/>
          <p:cNvGraphicFramePr/>
          <p:nvPr/>
        </p:nvGraphicFramePr>
        <p:xfrm>
          <a:off x="1391050" y="1209175"/>
          <a:ext cx="3396475" cy="3202225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13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Fase de desarrollo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Fecha inicio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Fecha fin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Análisis estadístico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26/08/2024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08/11/2024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Implementación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26/08/2024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20/12/2024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Documentación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25/11/2024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20/12/2024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Pruebas y testeo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15/09/2024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13/12/2024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4" name="Google Shape;634;p52"/>
          <p:cNvSpPr txBox="1">
            <a:spLocks noGrp="1"/>
          </p:cNvSpPr>
          <p:nvPr>
            <p:ph type="ctrTitle" idx="4294967295"/>
          </p:nvPr>
        </p:nvSpPr>
        <p:spPr>
          <a:xfrm>
            <a:off x="7499675" y="44502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60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35" name="Google Shape;635;p52"/>
          <p:cNvSpPr txBox="1">
            <a:spLocks noGrp="1"/>
          </p:cNvSpPr>
          <p:nvPr>
            <p:ph type="subTitle" idx="4"/>
          </p:nvPr>
        </p:nvSpPr>
        <p:spPr>
          <a:xfrm>
            <a:off x="5375700" y="1408200"/>
            <a:ext cx="3268200" cy="29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 contempla trabajar para TT2, 4 dias a la semana y 5 horas al día por cada integrante del equipo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>
            <a:spLocks noGrp="1"/>
          </p:cNvSpPr>
          <p:nvPr>
            <p:ph type="title"/>
          </p:nvPr>
        </p:nvSpPr>
        <p:spPr>
          <a:xfrm>
            <a:off x="2102338" y="1501588"/>
            <a:ext cx="4939500" cy="20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¡Gracias por su atención!</a:t>
            </a:r>
            <a:endParaRPr sz="5700"/>
          </a:p>
        </p:txBody>
      </p:sp>
      <p:cxnSp>
        <p:nvCxnSpPr>
          <p:cNvPr id="641" name="Google Shape;641;p53"/>
          <p:cNvCxnSpPr/>
          <p:nvPr/>
        </p:nvCxnSpPr>
        <p:spPr>
          <a:xfrm>
            <a:off x="1940272" y="3641913"/>
            <a:ext cx="526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2" name="Google Shape;642;p53"/>
          <p:cNvSpPr/>
          <p:nvPr/>
        </p:nvSpPr>
        <p:spPr>
          <a:xfrm>
            <a:off x="1327738" y="2221133"/>
            <a:ext cx="265800" cy="322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3"/>
          <p:cNvSpPr/>
          <p:nvPr/>
        </p:nvSpPr>
        <p:spPr>
          <a:xfrm>
            <a:off x="7550466" y="2221133"/>
            <a:ext cx="265800" cy="3222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3"/>
          <p:cNvSpPr txBox="1">
            <a:spLocks noGrp="1"/>
          </p:cNvSpPr>
          <p:nvPr>
            <p:ph type="subTitle" idx="4294967295"/>
          </p:nvPr>
        </p:nvSpPr>
        <p:spPr>
          <a:xfrm>
            <a:off x="461200" y="3435550"/>
            <a:ext cx="8038800" cy="105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398700" y="3419650"/>
            <a:ext cx="8231700" cy="123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del arte</a:t>
            </a:r>
            <a:endParaRPr/>
          </a:p>
        </p:txBody>
      </p:sp>
      <p:graphicFrame>
        <p:nvGraphicFramePr>
          <p:cNvPr id="301" name="Google Shape;301;p28"/>
          <p:cNvGraphicFramePr/>
          <p:nvPr/>
        </p:nvGraphicFramePr>
        <p:xfrm>
          <a:off x="720000" y="1696900"/>
          <a:ext cx="7704000" cy="2037925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2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Estudio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Nombre del videojuego y plataforma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Características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Tipo de intervención terapéutica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2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Higgins et al. 2011 [7]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SPARX (basado en computadora)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Un jugador, juego interactivo tridimensional basado en fantasía.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Terapia cognitivo conductual (Cognitive Behavioral Therapy, CBT)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Nouchi et al. 2016 [10]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The Dance Central (Kinect for Xbox 360)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Un jugador, juego de ejercicio de baile.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Dirigido a reducir los síntomas depresivos y los factores de riesgo de caídas, y mejorar el entrenamiento neuromotor.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Es un videojuego [17]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COEX-IST, plataforma no especificada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Experiencia de juego de toma de decisiones de historia corta e interactiva para la salud mental.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Con el objetivo de aumentar la conciencia sobre la salud mental y centrarnos en el autocuidado como una forma de prevención.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2" name="Google Shape;302;p2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18-22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2682908" y="3848513"/>
            <a:ext cx="565200" cy="513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2682908" y="3258696"/>
            <a:ext cx="565200" cy="513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2682908" y="2026499"/>
            <a:ext cx="565200" cy="513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2682908" y="1426913"/>
            <a:ext cx="565200" cy="513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304250" y="2555350"/>
            <a:ext cx="2100000" cy="595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Videojuego 3D Móvil</a:t>
            </a:r>
            <a:endParaRPr sz="20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14" name="Google Shape;314;p29"/>
          <p:cNvCxnSpPr>
            <a:stCxn id="313" idx="0"/>
            <a:endCxn id="312" idx="2"/>
          </p:cNvCxnSpPr>
          <p:nvPr/>
        </p:nvCxnSpPr>
        <p:spPr>
          <a:xfrm rot="-5400000">
            <a:off x="1582700" y="1455100"/>
            <a:ext cx="871800" cy="1328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5" name="Google Shape;315;p29"/>
          <p:cNvCxnSpPr/>
          <p:nvPr/>
        </p:nvCxnSpPr>
        <p:spPr>
          <a:xfrm rot="-5400000" flipH="1">
            <a:off x="1633763" y="3115557"/>
            <a:ext cx="1036500" cy="942300"/>
          </a:xfrm>
          <a:prstGeom prst="bentConnector3">
            <a:avLst>
              <a:gd name="adj1" fmla="val 10007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6" name="Google Shape;316;p29"/>
          <p:cNvCxnSpPr>
            <a:stCxn id="313" idx="3"/>
            <a:endCxn id="311" idx="2"/>
          </p:cNvCxnSpPr>
          <p:nvPr/>
        </p:nvCxnSpPr>
        <p:spPr>
          <a:xfrm rot="10800000" flipH="1">
            <a:off x="2404250" y="2283100"/>
            <a:ext cx="278700" cy="5700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7" name="Google Shape;317;p29"/>
          <p:cNvCxnSpPr>
            <a:stCxn id="313" idx="3"/>
            <a:endCxn id="310" idx="2"/>
          </p:cNvCxnSpPr>
          <p:nvPr/>
        </p:nvCxnSpPr>
        <p:spPr>
          <a:xfrm>
            <a:off x="2404250" y="2853100"/>
            <a:ext cx="278700" cy="6621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8" name="Google Shape;318;p29"/>
          <p:cNvSpPr txBox="1"/>
          <p:nvPr/>
        </p:nvSpPr>
        <p:spPr>
          <a:xfrm>
            <a:off x="3348892" y="1438485"/>
            <a:ext cx="18789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Tipo rol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3348892" y="2038064"/>
            <a:ext cx="18789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Escenarios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3348901" y="2615200"/>
            <a:ext cx="2188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Inmersion Kovacs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3323800" y="3860213"/>
            <a:ext cx="2521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Datos de preguntas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2" name="Google Shape;322;p29"/>
          <p:cNvGrpSpPr/>
          <p:nvPr/>
        </p:nvGrpSpPr>
        <p:grpSpPr>
          <a:xfrm>
            <a:off x="2842560" y="3937096"/>
            <a:ext cx="261857" cy="335853"/>
            <a:chOff x="1333682" y="3344330"/>
            <a:chExt cx="271213" cy="383088"/>
          </a:xfrm>
        </p:grpSpPr>
        <p:sp>
          <p:nvSpPr>
            <p:cNvPr id="323" name="Google Shape;323;p29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4" name="Google Shape;334;p29"/>
          <p:cNvCxnSpPr>
            <a:stCxn id="313" idx="3"/>
            <a:endCxn id="335" idx="2"/>
          </p:cNvCxnSpPr>
          <p:nvPr/>
        </p:nvCxnSpPr>
        <p:spPr>
          <a:xfrm>
            <a:off x="2404250" y="2853100"/>
            <a:ext cx="278700" cy="78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5" name="Google Shape;335;p29"/>
          <p:cNvSpPr/>
          <p:nvPr/>
        </p:nvSpPr>
        <p:spPr>
          <a:xfrm>
            <a:off x="2682908" y="2604487"/>
            <a:ext cx="565200" cy="513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3348892" y="3282381"/>
            <a:ext cx="18789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Historia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571000" y="545075"/>
            <a:ext cx="8026800" cy="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Descripción del proyecto</a:t>
            </a:r>
            <a:endParaRPr sz="3000"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408" y="2017678"/>
            <a:ext cx="3246440" cy="17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388" y="1512100"/>
            <a:ext cx="374125" cy="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0590" y="2100968"/>
            <a:ext cx="349725" cy="349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9"/>
          <p:cNvGrpSpPr/>
          <p:nvPr/>
        </p:nvGrpSpPr>
        <p:grpSpPr>
          <a:xfrm>
            <a:off x="2810488" y="2679821"/>
            <a:ext cx="326007" cy="349743"/>
            <a:chOff x="7538896" y="1970156"/>
            <a:chExt cx="361147" cy="361529"/>
          </a:xfrm>
        </p:grpSpPr>
        <p:sp>
          <p:nvSpPr>
            <p:cNvPr id="342" name="Google Shape;342;p29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9"/>
          <p:cNvGrpSpPr/>
          <p:nvPr/>
        </p:nvGrpSpPr>
        <p:grpSpPr>
          <a:xfrm>
            <a:off x="2784346" y="3346734"/>
            <a:ext cx="362223" cy="361108"/>
            <a:chOff x="3513010" y="3816134"/>
            <a:chExt cx="362223" cy="361108"/>
          </a:xfrm>
        </p:grpSpPr>
        <p:sp>
          <p:nvSpPr>
            <p:cNvPr id="349" name="Google Shape;349;p29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29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22-23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4"/>
          </p:nvPr>
        </p:nvSpPr>
        <p:spPr>
          <a:xfrm>
            <a:off x="1060225" y="2523950"/>
            <a:ext cx="69105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Ayudar a la detección de depresión en niños mediante la implementación del cuestionario de depresión infantil de Kovacs (CDI) en un videojuego.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p3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4416947" y="1816350"/>
            <a:ext cx="310119" cy="481363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30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23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subTitle" idx="4"/>
          </p:nvPr>
        </p:nvSpPr>
        <p:spPr>
          <a:xfrm>
            <a:off x="322075" y="1938200"/>
            <a:ext cx="1983600" cy="27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Poder enviar la información precisa de las respuestas obtenidas en el videojuego.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5"/>
          </p:nvPr>
        </p:nvSpPr>
        <p:spPr>
          <a:xfrm>
            <a:off x="2618875" y="1925800"/>
            <a:ext cx="1885500" cy="2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Determinar los posibles escenarios necesarios en los que se desarrolla la depresión.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6"/>
          </p:nvPr>
        </p:nvSpPr>
        <p:spPr>
          <a:xfrm>
            <a:off x="4872800" y="1938200"/>
            <a:ext cx="1758300" cy="27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Evaluar por medio de preguntas dentro del videojuego los indicios de la depresión.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1254672" y="1200700"/>
            <a:ext cx="310119" cy="481363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372" name="Google Shape;372;p31"/>
          <p:cNvGrpSpPr/>
          <p:nvPr/>
        </p:nvGrpSpPr>
        <p:grpSpPr>
          <a:xfrm>
            <a:off x="3312600" y="1200690"/>
            <a:ext cx="391405" cy="481390"/>
            <a:chOff x="5782845" y="2906521"/>
            <a:chExt cx="301661" cy="371013"/>
          </a:xfrm>
        </p:grpSpPr>
        <p:sp>
          <p:nvSpPr>
            <p:cNvPr id="373" name="Google Shape;373;p31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>
            <a:off x="5369376" y="1200694"/>
            <a:ext cx="482341" cy="481379"/>
            <a:chOff x="975800" y="1925575"/>
            <a:chExt cx="363400" cy="362675"/>
          </a:xfrm>
        </p:grpSpPr>
        <p:sp>
          <p:nvSpPr>
            <p:cNvPr id="377" name="Google Shape;377;p31"/>
            <p:cNvSpPr/>
            <p:nvPr/>
          </p:nvSpPr>
          <p:spPr>
            <a:xfrm>
              <a:off x="975800" y="1925575"/>
              <a:ext cx="363400" cy="362675"/>
            </a:xfrm>
            <a:custGeom>
              <a:avLst/>
              <a:gdLst/>
              <a:ahLst/>
              <a:cxnLst/>
              <a:rect l="l" t="t" r="r" b="b"/>
              <a:pathLst>
                <a:path w="14536" h="14507" extrusionOk="0">
                  <a:moveTo>
                    <a:pt x="11106" y="480"/>
                  </a:moveTo>
                  <a:cubicBezTo>
                    <a:pt x="11627" y="480"/>
                    <a:pt x="12144" y="835"/>
                    <a:pt x="12098" y="1545"/>
                  </a:cubicBezTo>
                  <a:lnTo>
                    <a:pt x="12098" y="4230"/>
                  </a:lnTo>
                  <a:lnTo>
                    <a:pt x="10092" y="4230"/>
                  </a:lnTo>
                  <a:lnTo>
                    <a:pt x="10092" y="1545"/>
                  </a:lnTo>
                  <a:cubicBezTo>
                    <a:pt x="10061" y="835"/>
                    <a:pt x="10586" y="480"/>
                    <a:pt x="11106" y="480"/>
                  </a:cubicBezTo>
                  <a:close/>
                  <a:moveTo>
                    <a:pt x="9907" y="527"/>
                  </a:moveTo>
                  <a:cubicBezTo>
                    <a:pt x="9660" y="804"/>
                    <a:pt x="9536" y="1175"/>
                    <a:pt x="9536" y="1545"/>
                  </a:cubicBezTo>
                  <a:lnTo>
                    <a:pt x="9536" y="7501"/>
                  </a:lnTo>
                  <a:cubicBezTo>
                    <a:pt x="9490" y="8119"/>
                    <a:pt x="9012" y="8427"/>
                    <a:pt x="8537" y="8427"/>
                  </a:cubicBezTo>
                  <a:cubicBezTo>
                    <a:pt x="8063" y="8427"/>
                    <a:pt x="7592" y="8119"/>
                    <a:pt x="7561" y="7501"/>
                  </a:cubicBezTo>
                  <a:lnTo>
                    <a:pt x="7561" y="7069"/>
                  </a:lnTo>
                  <a:cubicBezTo>
                    <a:pt x="7561" y="6915"/>
                    <a:pt x="7407" y="6791"/>
                    <a:pt x="7253" y="6791"/>
                  </a:cubicBezTo>
                  <a:lnTo>
                    <a:pt x="4135" y="6791"/>
                  </a:lnTo>
                  <a:lnTo>
                    <a:pt x="4135" y="1545"/>
                  </a:lnTo>
                  <a:cubicBezTo>
                    <a:pt x="4135" y="989"/>
                    <a:pt x="4598" y="527"/>
                    <a:pt x="5123" y="527"/>
                  </a:cubicBezTo>
                  <a:close/>
                  <a:moveTo>
                    <a:pt x="6975" y="7347"/>
                  </a:moveTo>
                  <a:lnTo>
                    <a:pt x="6975" y="7501"/>
                  </a:lnTo>
                  <a:cubicBezTo>
                    <a:pt x="6975" y="7841"/>
                    <a:pt x="7098" y="8211"/>
                    <a:pt x="7345" y="8489"/>
                  </a:cubicBezTo>
                  <a:lnTo>
                    <a:pt x="3426" y="8489"/>
                  </a:lnTo>
                  <a:cubicBezTo>
                    <a:pt x="2901" y="8489"/>
                    <a:pt x="2438" y="8026"/>
                    <a:pt x="2438" y="7501"/>
                  </a:cubicBezTo>
                  <a:lnTo>
                    <a:pt x="2438" y="7347"/>
                  </a:lnTo>
                  <a:close/>
                  <a:moveTo>
                    <a:pt x="13672" y="3088"/>
                  </a:moveTo>
                  <a:cubicBezTo>
                    <a:pt x="13826" y="3088"/>
                    <a:pt x="13950" y="3211"/>
                    <a:pt x="13950" y="3366"/>
                  </a:cubicBezTo>
                  <a:lnTo>
                    <a:pt x="13950" y="10186"/>
                  </a:lnTo>
                  <a:lnTo>
                    <a:pt x="8549" y="10186"/>
                  </a:lnTo>
                  <a:cubicBezTo>
                    <a:pt x="8148" y="10186"/>
                    <a:pt x="8148" y="10773"/>
                    <a:pt x="8549" y="10773"/>
                  </a:cubicBezTo>
                  <a:lnTo>
                    <a:pt x="13980" y="10773"/>
                  </a:lnTo>
                  <a:lnTo>
                    <a:pt x="13980" y="11791"/>
                  </a:lnTo>
                  <a:cubicBezTo>
                    <a:pt x="13950" y="11945"/>
                    <a:pt x="13826" y="12069"/>
                    <a:pt x="13672" y="12069"/>
                  </a:cubicBezTo>
                  <a:lnTo>
                    <a:pt x="864" y="12069"/>
                  </a:lnTo>
                  <a:cubicBezTo>
                    <a:pt x="710" y="12069"/>
                    <a:pt x="556" y="11945"/>
                    <a:pt x="556" y="11791"/>
                  </a:cubicBezTo>
                  <a:lnTo>
                    <a:pt x="556" y="10773"/>
                  </a:lnTo>
                  <a:lnTo>
                    <a:pt x="5987" y="10773"/>
                  </a:lnTo>
                  <a:cubicBezTo>
                    <a:pt x="6358" y="10773"/>
                    <a:pt x="6358" y="10217"/>
                    <a:pt x="5987" y="10217"/>
                  </a:cubicBezTo>
                  <a:lnTo>
                    <a:pt x="586" y="10217"/>
                  </a:lnTo>
                  <a:lnTo>
                    <a:pt x="586" y="3366"/>
                  </a:lnTo>
                  <a:cubicBezTo>
                    <a:pt x="586" y="3211"/>
                    <a:pt x="710" y="3088"/>
                    <a:pt x="864" y="3088"/>
                  </a:cubicBezTo>
                  <a:lnTo>
                    <a:pt x="3580" y="3088"/>
                  </a:lnTo>
                  <a:lnTo>
                    <a:pt x="3580" y="6791"/>
                  </a:lnTo>
                  <a:lnTo>
                    <a:pt x="2160" y="6791"/>
                  </a:lnTo>
                  <a:cubicBezTo>
                    <a:pt x="2006" y="6791"/>
                    <a:pt x="1883" y="6915"/>
                    <a:pt x="1883" y="7069"/>
                  </a:cubicBezTo>
                  <a:lnTo>
                    <a:pt x="1883" y="7501"/>
                  </a:lnTo>
                  <a:cubicBezTo>
                    <a:pt x="1883" y="8335"/>
                    <a:pt x="2562" y="9044"/>
                    <a:pt x="3426" y="9044"/>
                  </a:cubicBezTo>
                  <a:lnTo>
                    <a:pt x="8549" y="9044"/>
                  </a:lnTo>
                  <a:cubicBezTo>
                    <a:pt x="9413" y="9044"/>
                    <a:pt x="10092" y="8365"/>
                    <a:pt x="10092" y="7501"/>
                  </a:cubicBezTo>
                  <a:lnTo>
                    <a:pt x="10092" y="4785"/>
                  </a:lnTo>
                  <a:lnTo>
                    <a:pt x="12376" y="4785"/>
                  </a:lnTo>
                  <a:cubicBezTo>
                    <a:pt x="12530" y="4785"/>
                    <a:pt x="12653" y="4662"/>
                    <a:pt x="12653" y="4508"/>
                  </a:cubicBezTo>
                  <a:lnTo>
                    <a:pt x="12653" y="3088"/>
                  </a:lnTo>
                  <a:close/>
                  <a:moveTo>
                    <a:pt x="8672" y="12624"/>
                  </a:moveTo>
                  <a:lnTo>
                    <a:pt x="8672" y="13951"/>
                  </a:lnTo>
                  <a:lnTo>
                    <a:pt x="5833" y="13951"/>
                  </a:lnTo>
                  <a:lnTo>
                    <a:pt x="5833" y="12624"/>
                  </a:lnTo>
                  <a:close/>
                  <a:moveTo>
                    <a:pt x="11163" y="1"/>
                  </a:moveTo>
                  <a:cubicBezTo>
                    <a:pt x="11145" y="1"/>
                    <a:pt x="11128" y="1"/>
                    <a:pt x="11110" y="2"/>
                  </a:cubicBezTo>
                  <a:lnTo>
                    <a:pt x="5154" y="2"/>
                  </a:lnTo>
                  <a:cubicBezTo>
                    <a:pt x="4290" y="2"/>
                    <a:pt x="3580" y="681"/>
                    <a:pt x="3580" y="1545"/>
                  </a:cubicBezTo>
                  <a:lnTo>
                    <a:pt x="3580" y="2533"/>
                  </a:lnTo>
                  <a:lnTo>
                    <a:pt x="864" y="2533"/>
                  </a:lnTo>
                  <a:cubicBezTo>
                    <a:pt x="370" y="2533"/>
                    <a:pt x="0" y="2903"/>
                    <a:pt x="0" y="3366"/>
                  </a:cubicBezTo>
                  <a:lnTo>
                    <a:pt x="0" y="11791"/>
                  </a:lnTo>
                  <a:cubicBezTo>
                    <a:pt x="0" y="12254"/>
                    <a:pt x="370" y="12624"/>
                    <a:pt x="864" y="12624"/>
                  </a:cubicBezTo>
                  <a:lnTo>
                    <a:pt x="5277" y="12624"/>
                  </a:lnTo>
                  <a:lnTo>
                    <a:pt x="5277" y="13951"/>
                  </a:lnTo>
                  <a:lnTo>
                    <a:pt x="3858" y="13951"/>
                  </a:lnTo>
                  <a:cubicBezTo>
                    <a:pt x="3844" y="13949"/>
                    <a:pt x="3831" y="13947"/>
                    <a:pt x="3818" y="13947"/>
                  </a:cubicBezTo>
                  <a:cubicBezTo>
                    <a:pt x="3683" y="13947"/>
                    <a:pt x="3580" y="14088"/>
                    <a:pt x="3580" y="14229"/>
                  </a:cubicBezTo>
                  <a:cubicBezTo>
                    <a:pt x="3580" y="14383"/>
                    <a:pt x="3703" y="14507"/>
                    <a:pt x="3858" y="14507"/>
                  </a:cubicBezTo>
                  <a:lnTo>
                    <a:pt x="10678" y="14507"/>
                  </a:lnTo>
                  <a:cubicBezTo>
                    <a:pt x="10833" y="14507"/>
                    <a:pt x="10956" y="14383"/>
                    <a:pt x="10956" y="14229"/>
                  </a:cubicBezTo>
                  <a:cubicBezTo>
                    <a:pt x="10956" y="14088"/>
                    <a:pt x="10853" y="13947"/>
                    <a:pt x="10718" y="13947"/>
                  </a:cubicBezTo>
                  <a:cubicBezTo>
                    <a:pt x="10705" y="13947"/>
                    <a:pt x="10692" y="13949"/>
                    <a:pt x="10678" y="13951"/>
                  </a:cubicBezTo>
                  <a:lnTo>
                    <a:pt x="9259" y="13951"/>
                  </a:lnTo>
                  <a:lnTo>
                    <a:pt x="9259" y="12624"/>
                  </a:lnTo>
                  <a:lnTo>
                    <a:pt x="13672" y="12624"/>
                  </a:lnTo>
                  <a:cubicBezTo>
                    <a:pt x="14166" y="12624"/>
                    <a:pt x="14536" y="12254"/>
                    <a:pt x="14536" y="11791"/>
                  </a:cubicBezTo>
                  <a:lnTo>
                    <a:pt x="14536" y="3366"/>
                  </a:lnTo>
                  <a:cubicBezTo>
                    <a:pt x="14536" y="2903"/>
                    <a:pt x="14166" y="2533"/>
                    <a:pt x="13672" y="2533"/>
                  </a:cubicBezTo>
                  <a:lnTo>
                    <a:pt x="12653" y="2533"/>
                  </a:lnTo>
                  <a:lnTo>
                    <a:pt x="12653" y="1545"/>
                  </a:lnTo>
                  <a:cubicBezTo>
                    <a:pt x="12653" y="699"/>
                    <a:pt x="11973" y="1"/>
                    <a:pt x="1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105400" y="1967275"/>
              <a:ext cx="82600" cy="14675"/>
            </a:xfrm>
            <a:custGeom>
              <a:avLst/>
              <a:gdLst/>
              <a:ahLst/>
              <a:cxnLst/>
              <a:rect l="l" t="t" r="r" b="b"/>
              <a:pathLst>
                <a:path w="3304" h="587" extrusionOk="0">
                  <a:moveTo>
                    <a:pt x="371" y="0"/>
                  </a:moveTo>
                  <a:cubicBezTo>
                    <a:pt x="1" y="0"/>
                    <a:pt x="1" y="587"/>
                    <a:pt x="371" y="587"/>
                  </a:cubicBezTo>
                  <a:lnTo>
                    <a:pt x="2933" y="587"/>
                  </a:lnTo>
                  <a:cubicBezTo>
                    <a:pt x="3303" y="587"/>
                    <a:pt x="3303" y="0"/>
                    <a:pt x="2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104100" y="2009675"/>
              <a:ext cx="84425" cy="14750"/>
            </a:xfrm>
            <a:custGeom>
              <a:avLst/>
              <a:gdLst/>
              <a:ahLst/>
              <a:cxnLst/>
              <a:rect l="l" t="t" r="r" b="b"/>
              <a:pathLst>
                <a:path w="3377" h="590" extrusionOk="0">
                  <a:moveTo>
                    <a:pt x="394" y="1"/>
                  </a:moveTo>
                  <a:cubicBezTo>
                    <a:pt x="1" y="1"/>
                    <a:pt x="1" y="589"/>
                    <a:pt x="394" y="589"/>
                  </a:cubicBezTo>
                  <a:cubicBezTo>
                    <a:pt x="403" y="589"/>
                    <a:pt x="413" y="589"/>
                    <a:pt x="423" y="588"/>
                  </a:cubicBezTo>
                  <a:lnTo>
                    <a:pt x="2985" y="588"/>
                  </a:lnTo>
                  <a:cubicBezTo>
                    <a:pt x="2994" y="589"/>
                    <a:pt x="3003" y="589"/>
                    <a:pt x="3012" y="589"/>
                  </a:cubicBezTo>
                  <a:cubicBezTo>
                    <a:pt x="3377" y="589"/>
                    <a:pt x="3377" y="1"/>
                    <a:pt x="3012" y="1"/>
                  </a:cubicBezTo>
                  <a:cubicBezTo>
                    <a:pt x="3003" y="1"/>
                    <a:pt x="2994" y="1"/>
                    <a:pt x="2985" y="2"/>
                  </a:cubicBezTo>
                  <a:lnTo>
                    <a:pt x="423" y="2"/>
                  </a:lnTo>
                  <a:cubicBezTo>
                    <a:pt x="413" y="1"/>
                    <a:pt x="403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104125" y="2052800"/>
              <a:ext cx="84400" cy="14050"/>
            </a:xfrm>
            <a:custGeom>
              <a:avLst/>
              <a:gdLst/>
              <a:ahLst/>
              <a:cxnLst/>
              <a:rect l="l" t="t" r="r" b="b"/>
              <a:pathLst>
                <a:path w="3376" h="562" extrusionOk="0">
                  <a:moveTo>
                    <a:pt x="366" y="1"/>
                  </a:moveTo>
                  <a:cubicBezTo>
                    <a:pt x="0" y="1"/>
                    <a:pt x="9" y="562"/>
                    <a:pt x="393" y="562"/>
                  </a:cubicBezTo>
                  <a:cubicBezTo>
                    <a:pt x="402" y="562"/>
                    <a:pt x="412" y="561"/>
                    <a:pt x="422" y="561"/>
                  </a:cubicBezTo>
                  <a:lnTo>
                    <a:pt x="2984" y="561"/>
                  </a:lnTo>
                  <a:cubicBezTo>
                    <a:pt x="2993" y="561"/>
                    <a:pt x="3002" y="562"/>
                    <a:pt x="3011" y="562"/>
                  </a:cubicBezTo>
                  <a:cubicBezTo>
                    <a:pt x="3367" y="562"/>
                    <a:pt x="3376" y="1"/>
                    <a:pt x="3036" y="1"/>
                  </a:cubicBezTo>
                  <a:cubicBezTo>
                    <a:pt x="3019" y="1"/>
                    <a:pt x="3002" y="2"/>
                    <a:pt x="2984" y="5"/>
                  </a:cubicBezTo>
                  <a:lnTo>
                    <a:pt x="422" y="5"/>
                  </a:lnTo>
                  <a:cubicBezTo>
                    <a:pt x="402" y="2"/>
                    <a:pt x="384" y="1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147850" y="2180225"/>
              <a:ext cx="17000" cy="14400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371" y="0"/>
                  </a:moveTo>
                  <a:cubicBezTo>
                    <a:pt x="124" y="0"/>
                    <a:pt x="0" y="309"/>
                    <a:pt x="185" y="494"/>
                  </a:cubicBezTo>
                  <a:cubicBezTo>
                    <a:pt x="242" y="551"/>
                    <a:pt x="311" y="576"/>
                    <a:pt x="378" y="576"/>
                  </a:cubicBezTo>
                  <a:cubicBezTo>
                    <a:pt x="531" y="576"/>
                    <a:pt x="679" y="449"/>
                    <a:pt x="679" y="278"/>
                  </a:cubicBezTo>
                  <a:cubicBezTo>
                    <a:pt x="679" y="124"/>
                    <a:pt x="525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1"/>
          <p:cNvSpPr txBox="1">
            <a:spLocks noGrp="1"/>
          </p:cNvSpPr>
          <p:nvPr>
            <p:ph type="subTitle" idx="6"/>
          </p:nvPr>
        </p:nvSpPr>
        <p:spPr>
          <a:xfrm>
            <a:off x="6999525" y="1938200"/>
            <a:ext cx="1758300" cy="2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 Encontrar la correlación estadística de los resultados obtenidos para interpretarlos como instrumentos de detección de indicios de depresión.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83" name="Google Shape;38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Particulares</a:t>
            </a:r>
            <a:endParaRPr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7517091" y="1287157"/>
            <a:ext cx="548715" cy="381601"/>
            <a:chOff x="6671087" y="2009304"/>
            <a:chExt cx="332757" cy="281833"/>
          </a:xfrm>
        </p:grpSpPr>
        <p:sp>
          <p:nvSpPr>
            <p:cNvPr id="385" name="Google Shape;385;p31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31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23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950" y="1458552"/>
            <a:ext cx="4483725" cy="31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>
            <a:spLocks noGrp="1"/>
          </p:cNvSpPr>
          <p:nvPr>
            <p:ph type="subTitle" idx="4"/>
          </p:nvPr>
        </p:nvSpPr>
        <p:spPr>
          <a:xfrm>
            <a:off x="461200" y="1550050"/>
            <a:ext cx="3268200" cy="294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La detección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temprana nos ayuda a que puedan recibir un tratamiento a tiempo y sea más fácil la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recuperación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/>
          </a:p>
        </p:txBody>
      </p:sp>
      <p:sp>
        <p:nvSpPr>
          <p:cNvPr id="396" name="Google Shape;396;p32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23-24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4083943" y="3894075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4083943" y="3221288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4083943" y="1805037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4083943" y="1131825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3"/>
          <p:cNvSpPr txBox="1"/>
          <p:nvPr/>
        </p:nvSpPr>
        <p:spPr>
          <a:xfrm>
            <a:off x="2420575" y="2526100"/>
            <a:ext cx="1374900" cy="478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Cascada</a:t>
            </a:r>
            <a:endParaRPr sz="20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07" name="Google Shape;407;p33"/>
          <p:cNvCxnSpPr>
            <a:stCxn id="406" idx="0"/>
            <a:endCxn id="405" idx="2"/>
          </p:cNvCxnSpPr>
          <p:nvPr/>
        </p:nvCxnSpPr>
        <p:spPr>
          <a:xfrm rot="-5400000">
            <a:off x="3045175" y="1487350"/>
            <a:ext cx="1101600" cy="9759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33"/>
          <p:cNvCxnSpPr/>
          <p:nvPr/>
        </p:nvCxnSpPr>
        <p:spPr>
          <a:xfrm rot="-5400000" flipH="1">
            <a:off x="2942893" y="3107488"/>
            <a:ext cx="1182300" cy="975900"/>
          </a:xfrm>
          <a:prstGeom prst="bentConnector3">
            <a:avLst>
              <a:gd name="adj1" fmla="val 10007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9" name="Google Shape;409;p33"/>
          <p:cNvCxnSpPr>
            <a:stCxn id="406" idx="3"/>
            <a:endCxn id="404" idx="2"/>
          </p:cNvCxnSpPr>
          <p:nvPr/>
        </p:nvCxnSpPr>
        <p:spPr>
          <a:xfrm rot="10800000" flipH="1">
            <a:off x="3795475" y="2097700"/>
            <a:ext cx="288600" cy="6675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0" name="Google Shape;410;p33"/>
          <p:cNvCxnSpPr>
            <a:stCxn id="406" idx="3"/>
            <a:endCxn id="403" idx="2"/>
          </p:cNvCxnSpPr>
          <p:nvPr/>
        </p:nvCxnSpPr>
        <p:spPr>
          <a:xfrm>
            <a:off x="3795475" y="2765200"/>
            <a:ext cx="288600" cy="7488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11" name="Google Shape;411;p33"/>
          <p:cNvSpPr txBox="1"/>
          <p:nvPr/>
        </p:nvSpPr>
        <p:spPr>
          <a:xfrm>
            <a:off x="4773724" y="1145025"/>
            <a:ext cx="1946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Requisitos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4773724" y="1742029"/>
            <a:ext cx="1946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Diseño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4773725" y="2400338"/>
            <a:ext cx="2086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Implementación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4843774" y="3908325"/>
            <a:ext cx="1946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Mantenimiento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5" name="Google Shape;415;p3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4185991" y="1268242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4240988" y="3322405"/>
            <a:ext cx="271213" cy="383088"/>
            <a:chOff x="1333682" y="3344330"/>
            <a:chExt cx="271213" cy="383088"/>
          </a:xfrm>
        </p:grpSpPr>
        <p:sp>
          <p:nvSpPr>
            <p:cNvPr id="418" name="Google Shape;418;p33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3"/>
          <p:cNvGrpSpPr/>
          <p:nvPr/>
        </p:nvGrpSpPr>
        <p:grpSpPr>
          <a:xfrm>
            <a:off x="4216524" y="1902224"/>
            <a:ext cx="320143" cy="392581"/>
            <a:chOff x="3086313" y="2877049"/>
            <a:chExt cx="320143" cy="392581"/>
          </a:xfrm>
        </p:grpSpPr>
        <p:sp>
          <p:nvSpPr>
            <p:cNvPr id="430" name="Google Shape;430;p3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3"/>
          <p:cNvGrpSpPr/>
          <p:nvPr/>
        </p:nvGrpSpPr>
        <p:grpSpPr>
          <a:xfrm>
            <a:off x="4195484" y="4006172"/>
            <a:ext cx="362223" cy="361108"/>
            <a:chOff x="3513010" y="3816134"/>
            <a:chExt cx="362223" cy="361108"/>
          </a:xfrm>
        </p:grpSpPr>
        <p:sp>
          <p:nvSpPr>
            <p:cNvPr id="443" name="Google Shape;443;p33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7" name="Google Shape;447;p33"/>
          <p:cNvCxnSpPr>
            <a:stCxn id="406" idx="3"/>
            <a:endCxn id="448" idx="2"/>
          </p:cNvCxnSpPr>
          <p:nvPr/>
        </p:nvCxnSpPr>
        <p:spPr>
          <a:xfrm>
            <a:off x="3795475" y="2765200"/>
            <a:ext cx="288600" cy="24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8" name="Google Shape;448;p33"/>
          <p:cNvSpPr/>
          <p:nvPr/>
        </p:nvSpPr>
        <p:spPr>
          <a:xfrm>
            <a:off x="4083943" y="2475050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33"/>
          <p:cNvGrpSpPr/>
          <p:nvPr/>
        </p:nvGrpSpPr>
        <p:grpSpPr>
          <a:xfrm>
            <a:off x="4272026" y="2576168"/>
            <a:ext cx="271213" cy="383088"/>
            <a:chOff x="1333682" y="3344330"/>
            <a:chExt cx="271213" cy="383088"/>
          </a:xfrm>
        </p:grpSpPr>
        <p:sp>
          <p:nvSpPr>
            <p:cNvPr id="450" name="Google Shape;450;p33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3"/>
          <p:cNvSpPr txBox="1"/>
          <p:nvPr/>
        </p:nvSpPr>
        <p:spPr>
          <a:xfrm>
            <a:off x="4773724" y="3213771"/>
            <a:ext cx="1946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Verificación</a:t>
            </a:r>
            <a:endParaRPr sz="18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2" name="Google Shape;462;p33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28-31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68" name="Google Shape;468;p34"/>
          <p:cNvSpPr txBox="1">
            <a:spLocks noGrp="1"/>
          </p:cNvSpPr>
          <p:nvPr>
            <p:ph type="subTitle" idx="4"/>
          </p:nvPr>
        </p:nvSpPr>
        <p:spPr>
          <a:xfrm>
            <a:off x="5255650" y="1287925"/>
            <a:ext cx="3268200" cy="187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Planeado: </a:t>
            </a:r>
            <a:r>
              <a:rPr lang="en" sz="1800" b="0">
                <a:solidFill>
                  <a:schemeClr val="dk1"/>
                </a:solidFill>
              </a:rPr>
              <a:t>285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Real: </a:t>
            </a:r>
            <a:r>
              <a:rPr lang="en" sz="1800" b="0">
                <a:solidFill>
                  <a:schemeClr val="dk1"/>
                </a:solidFill>
              </a:rPr>
              <a:t>240</a:t>
            </a:r>
            <a:endParaRPr sz="1800" b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Dos versiones del cronograma: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del proyecto</a:t>
            </a:r>
            <a:endParaRPr/>
          </a:p>
        </p:txBody>
      </p:sp>
      <p:pic>
        <p:nvPicPr>
          <p:cNvPr id="470" name="Google Shape;4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00" y="1287925"/>
            <a:ext cx="4922370" cy="328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34"/>
          <p:cNvGraphicFramePr/>
          <p:nvPr/>
        </p:nvGraphicFramePr>
        <p:xfrm>
          <a:off x="5251875" y="3114400"/>
          <a:ext cx="3275750" cy="1088400"/>
        </p:xfrm>
        <a:graphic>
          <a:graphicData uri="http://schemas.openxmlformats.org/drawingml/2006/table">
            <a:tbl>
              <a:tblPr>
                <a:noFill/>
                <a:tableStyleId>{BA6CB4A4-2D21-403C-A0BC-0A2061FC09AF}</a:tableStyleId>
              </a:tblPr>
              <a:tblGrid>
                <a:gridCol w="164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V1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V2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27 Actividades</a:t>
                      </a:r>
                      <a:endParaRPr sz="1100" b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30 Actividades</a:t>
                      </a:r>
                      <a:endParaRPr sz="100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2" name="Google Shape;472;p34"/>
          <p:cNvSpPr txBox="1">
            <a:spLocks noGrp="1"/>
          </p:cNvSpPr>
          <p:nvPr>
            <p:ph type="ctrTitle" idx="4294967295"/>
          </p:nvPr>
        </p:nvSpPr>
        <p:spPr>
          <a:xfrm>
            <a:off x="7499675" y="378575"/>
            <a:ext cx="12366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Mulish"/>
                <a:ea typeface="Mulish"/>
                <a:cs typeface="Mulish"/>
                <a:sym typeface="Mulish"/>
              </a:rPr>
              <a:t>pág. 32-34 </a:t>
            </a:r>
            <a:endParaRPr sz="3100" b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C99A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Presentación en pantalla (16:9)</PresentationFormat>
  <Paragraphs>259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Mulish Medium</vt:lpstr>
      <vt:lpstr>Quicksand</vt:lpstr>
      <vt:lpstr>Mulish</vt:lpstr>
      <vt:lpstr>Roboto</vt:lpstr>
      <vt:lpstr>Arial</vt:lpstr>
      <vt:lpstr>IBM Plex Sans</vt:lpstr>
      <vt:lpstr>Bebas Neue</vt:lpstr>
      <vt:lpstr>DM Sans</vt:lpstr>
      <vt:lpstr>Nunito Light</vt:lpstr>
      <vt:lpstr>PT Sans</vt:lpstr>
      <vt:lpstr>Elegant Bachelor Thesis by Slidesgo</vt:lpstr>
      <vt:lpstr>Instituto Politécnico Nacional</vt:lpstr>
      <vt:lpstr>Definición del problema</vt:lpstr>
      <vt:lpstr>Estado del arte</vt:lpstr>
      <vt:lpstr>Descripción del proyecto</vt:lpstr>
      <vt:lpstr>Objetivo General</vt:lpstr>
      <vt:lpstr>Objetivos Particulares</vt:lpstr>
      <vt:lpstr>Justificación</vt:lpstr>
      <vt:lpstr>Metodología</vt:lpstr>
      <vt:lpstr>Gestión del proyecto</vt:lpstr>
      <vt:lpstr>Resumen minutas</vt:lpstr>
      <vt:lpstr>Plan de riesgos</vt:lpstr>
      <vt:lpstr>Control de versiones</vt:lpstr>
      <vt:lpstr>Requerimientos</vt:lpstr>
      <vt:lpstr>Requerimientos no funcionales</vt:lpstr>
      <vt:lpstr>Bocetos</vt:lpstr>
      <vt:lpstr>Historia</vt:lpstr>
      <vt:lpstr>Storyboard</vt:lpstr>
      <vt:lpstr>Diagrama  de actividades</vt:lpstr>
      <vt:lpstr>Diagrama de clases</vt:lpstr>
      <vt:lpstr>Diagrama de  objetos</vt:lpstr>
      <vt:lpstr>Base de datos local</vt:lpstr>
      <vt:lpstr>Base de datos en la nube</vt:lpstr>
      <vt:lpstr>Manejo de archivos</vt:lpstr>
      <vt:lpstr>Arquitectura del sistema</vt:lpstr>
      <vt:lpstr>Interfaces</vt:lpstr>
      <vt:lpstr>Matriz de trazabilidad</vt:lpstr>
      <vt:lpstr>Propuesta Trabajo Terminal 2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Omar Montoya Romero</cp:lastModifiedBy>
  <cp:revision>1</cp:revision>
  <dcterms:modified xsi:type="dcterms:W3CDTF">2024-06-24T18:17:22Z</dcterms:modified>
</cp:coreProperties>
</file>